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8" r:id="rId2"/>
    <p:sldId id="296" r:id="rId3"/>
    <p:sldId id="257" r:id="rId4"/>
    <p:sldId id="281" r:id="rId5"/>
    <p:sldId id="283" r:id="rId6"/>
    <p:sldId id="298" r:id="rId7"/>
    <p:sldId id="301" r:id="rId8"/>
    <p:sldId id="300" r:id="rId9"/>
    <p:sldId id="299" r:id="rId10"/>
    <p:sldId id="297" r:id="rId11"/>
    <p:sldId id="284" r:id="rId12"/>
    <p:sldId id="282" r:id="rId13"/>
    <p:sldId id="260" r:id="rId14"/>
    <p:sldId id="275" r:id="rId15"/>
    <p:sldId id="276" r:id="rId16"/>
    <p:sldId id="271" r:id="rId17"/>
    <p:sldId id="265" r:id="rId18"/>
    <p:sldId id="266" r:id="rId19"/>
    <p:sldId id="267" r:id="rId20"/>
    <p:sldId id="270" r:id="rId21"/>
    <p:sldId id="273" r:id="rId22"/>
    <p:sldId id="274" r:id="rId23"/>
    <p:sldId id="302" r:id="rId24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  <a:srgbClr val="FFFFFF"/>
    <a:srgbClr val="F2F2F2"/>
    <a:srgbClr val="002060"/>
    <a:srgbClr val="B3D2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94" autoAdjust="0"/>
    <p:restoredTop sz="94660"/>
  </p:normalViewPr>
  <p:slideViewPr>
    <p:cSldViewPr snapToGrid="0">
      <p:cViewPr varScale="1">
        <p:scale>
          <a:sx n="134" d="100"/>
          <a:sy n="134" d="100"/>
        </p:scale>
        <p:origin x="1752" y="62"/>
      </p:cViewPr>
      <p:guideLst>
        <p:guide orient="horz" pos="2160"/>
        <p:guide pos="312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E95E2-CCCC-464B-9D82-18EFF5307272}" type="datetimeFigureOut">
              <a:rPr lang="ko-KR" altLang="en-US" smtClean="0"/>
              <a:t>2025-04-16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70F2-C669-4BB5-B515-5ACDA2623E7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3838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E95E2-CCCC-464B-9D82-18EFF5307272}" type="datetimeFigureOut">
              <a:rPr lang="ko-KR" altLang="en-US" smtClean="0"/>
              <a:t>2025-04-16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70F2-C669-4BB5-B515-5ACDA2623E7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9398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E95E2-CCCC-464B-9D82-18EFF5307272}" type="datetimeFigureOut">
              <a:rPr lang="ko-KR" altLang="en-US" smtClean="0"/>
              <a:t>2025-04-16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70F2-C669-4BB5-B515-5ACDA2623E7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1416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E95E2-CCCC-464B-9D82-18EFF5307272}" type="datetimeFigureOut">
              <a:rPr lang="ko-KR" altLang="en-US" smtClean="0"/>
              <a:t>2025-04-16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70F2-C669-4BB5-B515-5ACDA2623E7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9998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E95E2-CCCC-464B-9D82-18EFF5307272}" type="datetimeFigureOut">
              <a:rPr lang="ko-KR" altLang="en-US" smtClean="0"/>
              <a:t>2025-04-16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70F2-C669-4BB5-B515-5ACDA2623E7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2812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E95E2-CCCC-464B-9D82-18EFF5307272}" type="datetimeFigureOut">
              <a:rPr lang="ko-KR" altLang="en-US" smtClean="0"/>
              <a:t>2025-04-16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70F2-C669-4BB5-B515-5ACDA2623E7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8782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E95E2-CCCC-464B-9D82-18EFF5307272}" type="datetimeFigureOut">
              <a:rPr lang="ko-KR" altLang="en-US" smtClean="0"/>
              <a:t>2025-04-16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70F2-C669-4BB5-B515-5ACDA2623E7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9415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E95E2-CCCC-464B-9D82-18EFF5307272}" type="datetimeFigureOut">
              <a:rPr lang="ko-KR" altLang="en-US" smtClean="0"/>
              <a:t>2025-04-16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70F2-C669-4BB5-B515-5ACDA2623E7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5690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E95E2-CCCC-464B-9D82-18EFF5307272}" type="datetimeFigureOut">
              <a:rPr lang="ko-KR" altLang="en-US" smtClean="0"/>
              <a:t>2025-04-16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70F2-C669-4BB5-B515-5ACDA2623E7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7411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E95E2-CCCC-464B-9D82-18EFF5307272}" type="datetimeFigureOut">
              <a:rPr lang="ko-KR" altLang="en-US" smtClean="0"/>
              <a:t>2025-04-16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70F2-C669-4BB5-B515-5ACDA2623E7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5038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E95E2-CCCC-464B-9D82-18EFF5307272}" type="datetimeFigureOut">
              <a:rPr lang="ko-KR" altLang="en-US" smtClean="0"/>
              <a:t>2025-04-16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70F2-C669-4BB5-B515-5ACDA2623E7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7080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E95E2-CCCC-464B-9D82-18EFF5307272}" type="datetimeFigureOut">
              <a:rPr lang="ko-KR" altLang="en-US" smtClean="0"/>
              <a:t>2025-04-16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470F2-C669-4BB5-B515-5ACDA2623E7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5797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05" b="93643" l="2706" r="98083">
                        <a14:foregroundMark x1="45772" y1="19244" x2="53326" y2="5155"/>
                        <a14:foregroundMark x1="24803" y1="31271" x2="21984" y2="30069"/>
                        <a14:foregroundMark x1="21195" y1="32474" x2="19842" y2="300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448" y="2460417"/>
            <a:ext cx="4774672" cy="3132874"/>
          </a:xfrm>
          <a:prstGeom prst="rect">
            <a:avLst/>
          </a:prstGeom>
          <a:effectLst>
            <a:outerShdw blurRad="190500" dist="927100" dir="5160000" sx="75000" sy="75000" rotWithShape="0">
              <a:prstClr val="black">
                <a:alpha val="15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65CB8E-4066-420B-BF46-67539DB8C6E0}"/>
              </a:ext>
            </a:extLst>
          </p:cNvPr>
          <p:cNvSpPr txBox="1"/>
          <p:nvPr/>
        </p:nvSpPr>
        <p:spPr>
          <a:xfrm>
            <a:off x="-465667" y="461344"/>
            <a:ext cx="56388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b="1" dirty="0">
                <a:ln w="28575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rPr>
              <a:t>VPC</a:t>
            </a:r>
            <a:endParaRPr lang="ko-KR" altLang="en-US" sz="13800" b="1" dirty="0">
              <a:ln w="28575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154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65CB8E-4066-420B-BF46-67539DB8C6E0}"/>
              </a:ext>
            </a:extLst>
          </p:cNvPr>
          <p:cNvSpPr txBox="1"/>
          <p:nvPr/>
        </p:nvSpPr>
        <p:spPr>
          <a:xfrm>
            <a:off x="3520199" y="1089609"/>
            <a:ext cx="597746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PWM</a:t>
            </a:r>
            <a:endParaRPr lang="ko-KR" altLang="en-US" sz="138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280C0D-2D0F-47FD-A619-FEB30ED629A3}"/>
              </a:ext>
            </a:extLst>
          </p:cNvPr>
          <p:cNvSpPr txBox="1"/>
          <p:nvPr/>
        </p:nvSpPr>
        <p:spPr>
          <a:xfrm>
            <a:off x="3357101" y="3840982"/>
            <a:ext cx="345639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dirty="0" err="1">
                <a:ln w="28575">
                  <a:noFill/>
                </a:ln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ePWM</a:t>
            </a:r>
            <a:endParaRPr lang="ko-KR" altLang="en-US" sz="8800" dirty="0">
              <a:ln w="28575">
                <a:noFill/>
              </a:ln>
              <a:solidFill>
                <a:schemeClr val="bg1">
                  <a:lumMod val="50000"/>
                </a:schemeClr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1026" name="Picture 2" descr="ADC12010 12 비트 아날로그-디지털 컨버터(ADC) - TI | Mouser">
            <a:extLst>
              <a:ext uri="{FF2B5EF4-FFF2-40B4-BE49-F238E27FC236}">
                <a16:creationId xmlns:a16="http://schemas.microsoft.com/office/drawing/2014/main" id="{6575785C-005F-474A-BEB0-DF5C13B9D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40" y="1204009"/>
            <a:ext cx="2734661" cy="198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091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65CB8E-4066-420B-BF46-67539DB8C6E0}"/>
              </a:ext>
            </a:extLst>
          </p:cNvPr>
          <p:cNvSpPr txBox="1"/>
          <p:nvPr/>
        </p:nvSpPr>
        <p:spPr>
          <a:xfrm>
            <a:off x="2065868" y="767388"/>
            <a:ext cx="597746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b="1" dirty="0">
                <a:ln w="28575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rPr>
              <a:t>BSW</a:t>
            </a:r>
            <a:endParaRPr lang="ko-KR" altLang="en-US" sz="13800" b="1" dirty="0">
              <a:ln w="28575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280C0D-2D0F-47FD-A619-FEB30ED629A3}"/>
              </a:ext>
            </a:extLst>
          </p:cNvPr>
          <p:cNvSpPr txBox="1"/>
          <p:nvPr/>
        </p:nvSpPr>
        <p:spPr>
          <a:xfrm>
            <a:off x="1989315" y="4047067"/>
            <a:ext cx="48013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dirty="0">
                <a:ln w="28575">
                  <a:noFill/>
                </a:ln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interrupt</a:t>
            </a:r>
            <a:endParaRPr lang="ko-KR" altLang="en-US" sz="8800" dirty="0">
              <a:ln w="28575">
                <a:noFill/>
              </a:ln>
              <a:solidFill>
                <a:schemeClr val="bg1">
                  <a:lumMod val="50000"/>
                </a:schemeClr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BA7CBB-0144-4025-8688-83E470A3B5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190" t="13789" r="25166" b="13889"/>
          <a:stretch/>
        </p:blipFill>
        <p:spPr>
          <a:xfrm>
            <a:off x="368226" y="767387"/>
            <a:ext cx="2161587" cy="204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671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65CB8E-4066-420B-BF46-67539DB8C6E0}"/>
              </a:ext>
            </a:extLst>
          </p:cNvPr>
          <p:cNvSpPr txBox="1"/>
          <p:nvPr/>
        </p:nvSpPr>
        <p:spPr>
          <a:xfrm>
            <a:off x="1810146" y="877455"/>
            <a:ext cx="773853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b="1" dirty="0">
                <a:ln w="28575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rPr>
              <a:t>LIN RX</a:t>
            </a:r>
            <a:endParaRPr lang="ko-KR" altLang="en-US" sz="13800" b="1" dirty="0">
              <a:ln w="28575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280C0D-2D0F-47FD-A619-FEB30ED629A3}"/>
              </a:ext>
            </a:extLst>
          </p:cNvPr>
          <p:cNvSpPr txBox="1"/>
          <p:nvPr/>
        </p:nvSpPr>
        <p:spPr>
          <a:xfrm>
            <a:off x="368225" y="4047067"/>
            <a:ext cx="804348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dirty="0">
                <a:ln w="28575">
                  <a:noFill/>
                </a:ln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Global Variable</a:t>
            </a:r>
            <a:endParaRPr lang="ko-KR" altLang="en-US" sz="8800" dirty="0">
              <a:ln w="28575">
                <a:noFill/>
              </a:ln>
              <a:solidFill>
                <a:schemeClr val="bg1">
                  <a:lumMod val="50000"/>
                </a:schemeClr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BA7CBB-0144-4025-8688-83E470A3B5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190" t="13789" r="25166" b="13889"/>
          <a:stretch/>
        </p:blipFill>
        <p:spPr>
          <a:xfrm>
            <a:off x="-351441" y="877454"/>
            <a:ext cx="2161587" cy="204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992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43" b="87868" l="0" r="992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6972">
            <a:off x="611211" y="1287005"/>
            <a:ext cx="3404843" cy="2402379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886" y="1485615"/>
            <a:ext cx="6096000" cy="457200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300000"/>
            </a:camera>
            <a:lightRig rig="brightRoom" dir="t"/>
          </a:scene3d>
        </p:spPr>
      </p:pic>
    </p:spTree>
    <p:extLst>
      <p:ext uri="{BB962C8B-B14F-4D97-AF65-F5344CB8AC3E}">
        <p14:creationId xmlns:p14="http://schemas.microsoft.com/office/powerpoint/2010/main" val="929309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6A248E-27A3-4BAC-B19C-13D01ABF1A74}"/>
              </a:ext>
            </a:extLst>
          </p:cNvPr>
          <p:cNvSpPr/>
          <p:nvPr/>
        </p:nvSpPr>
        <p:spPr>
          <a:xfrm>
            <a:off x="384810" y="748291"/>
            <a:ext cx="8724900" cy="4440530"/>
          </a:xfrm>
          <a:prstGeom prst="rect">
            <a:avLst/>
          </a:prstGeom>
          <a:solidFill>
            <a:schemeClr val="bg1">
              <a:lumMod val="8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  <p:pic>
        <p:nvPicPr>
          <p:cNvPr id="12" name="Picture 2" descr="When looking for new software what is the best option; an affordable  off-the-shelf solution or bespoke software development?">
            <a:extLst>
              <a:ext uri="{FF2B5EF4-FFF2-40B4-BE49-F238E27FC236}">
                <a16:creationId xmlns:a16="http://schemas.microsoft.com/office/drawing/2014/main" id="{86FF2E42-9849-477C-90AD-646F99DBF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063" y="748621"/>
            <a:ext cx="6100076" cy="444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A70479-53CA-46F4-A8F5-054FD5C796CC}"/>
              </a:ext>
            </a:extLst>
          </p:cNvPr>
          <p:cNvSpPr/>
          <p:nvPr/>
        </p:nvSpPr>
        <p:spPr>
          <a:xfrm>
            <a:off x="1687064" y="748291"/>
            <a:ext cx="6100076" cy="4440529"/>
          </a:xfrm>
          <a:prstGeom prst="rect">
            <a:avLst/>
          </a:prstGeom>
          <a:solidFill>
            <a:schemeClr val="tx1">
              <a:lumMod val="95000"/>
              <a:lumOff val="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5798872-BDAE-4A93-9531-741FC76532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190" t="13789" r="25166" b="13889"/>
          <a:stretch/>
        </p:blipFill>
        <p:spPr>
          <a:xfrm>
            <a:off x="1667902" y="748290"/>
            <a:ext cx="1824645" cy="19060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3A79D43-F4C6-4B68-A04E-D6E73C62CCEE}"/>
              </a:ext>
            </a:extLst>
          </p:cNvPr>
          <p:cNvSpPr txBox="1"/>
          <p:nvPr/>
        </p:nvSpPr>
        <p:spPr>
          <a:xfrm>
            <a:off x="3070539" y="1014589"/>
            <a:ext cx="4716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Application</a:t>
            </a:r>
          </a:p>
          <a:p>
            <a:pPr algn="ctr"/>
            <a:r>
              <a:rPr lang="en-US" altLang="ko-KR" sz="4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S/W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767AEE-01AD-4E03-87A9-E8D1A8DA7615}"/>
              </a:ext>
            </a:extLst>
          </p:cNvPr>
          <p:cNvSpPr txBox="1"/>
          <p:nvPr/>
        </p:nvSpPr>
        <p:spPr>
          <a:xfrm>
            <a:off x="1687064" y="4064139"/>
            <a:ext cx="6100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Turret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EFF685-76F5-4D58-91C2-829D556FE602}"/>
              </a:ext>
            </a:extLst>
          </p:cNvPr>
          <p:cNvSpPr txBox="1"/>
          <p:nvPr/>
        </p:nvSpPr>
        <p:spPr>
          <a:xfrm>
            <a:off x="3988770" y="2773818"/>
            <a:ext cx="7889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DESIGN</a:t>
            </a:r>
            <a:endParaRPr lang="ko-KR" altLang="en-US" sz="11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B79257-8FFD-440F-921A-3C0D77A7B146}"/>
              </a:ext>
            </a:extLst>
          </p:cNvPr>
          <p:cNvSpPr txBox="1"/>
          <p:nvPr/>
        </p:nvSpPr>
        <p:spPr>
          <a:xfrm>
            <a:off x="6593135" y="3179769"/>
            <a:ext cx="10134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ANALYSIS</a:t>
            </a:r>
            <a:endParaRPr lang="ko-KR" altLang="en-US" sz="11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2F9A48-3858-4E34-AB19-3F7C753D71C7}"/>
              </a:ext>
            </a:extLst>
          </p:cNvPr>
          <p:cNvSpPr txBox="1"/>
          <p:nvPr/>
        </p:nvSpPr>
        <p:spPr>
          <a:xfrm>
            <a:off x="2019243" y="3566952"/>
            <a:ext cx="18726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MODEL IN THE LOOP</a:t>
            </a:r>
            <a:endParaRPr lang="ko-KR" altLang="en-US" sz="11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3118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143000" y="877456"/>
            <a:ext cx="12192000" cy="5615705"/>
          </a:xfrm>
          <a:prstGeom prst="rect">
            <a:avLst/>
          </a:prstGeom>
          <a:solidFill>
            <a:schemeClr val="bg1">
              <a:lumMod val="8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3074" name="Picture 2" descr="스틸 인 테크] 2편. 깃털처럼 가벼워진 노트북, 마그네슘으로 변화하다! – 포스코뉴스룸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1" r="15475"/>
          <a:stretch/>
        </p:blipFill>
        <p:spPr bwMode="auto">
          <a:xfrm>
            <a:off x="676743" y="877458"/>
            <a:ext cx="8524124" cy="561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676743" y="877456"/>
            <a:ext cx="8524124" cy="5615705"/>
          </a:xfrm>
          <a:prstGeom prst="rect">
            <a:avLst/>
          </a:prstGeom>
          <a:solidFill>
            <a:schemeClr val="tx1">
              <a:lumMod val="95000"/>
              <a:lumOff val="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33690" y="1662282"/>
            <a:ext cx="582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Software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76744" y="5070835"/>
            <a:ext cx="8524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-</a:t>
            </a:r>
            <a:r>
              <a:rPr lang="en-US" altLang="ko-KR" sz="3600" dirty="0" err="1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asdfasdfas</a:t>
            </a:r>
            <a:endParaRPr lang="ko-KR" altLang="en-US" sz="36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93102" y="3439034"/>
            <a:ext cx="1059898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DESIGN</a:t>
            </a:r>
            <a:endParaRPr lang="ko-KR" altLang="en-US" sz="16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32389" y="3952420"/>
            <a:ext cx="1385431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ANALYSIS</a:t>
            </a:r>
            <a:endParaRPr lang="ko-KR" altLang="en-US" sz="16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0924" y="4442070"/>
            <a:ext cx="2633306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MODEL IN THE LOOP</a:t>
            </a:r>
            <a:endParaRPr lang="ko-KR" altLang="en-US" sz="16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026" name="Picture 2" descr="MATLAB 기초 세미나 2. 외부데이터 가져오기">
            <a:extLst>
              <a:ext uri="{FF2B5EF4-FFF2-40B4-BE49-F238E27FC236}">
                <a16:creationId xmlns:a16="http://schemas.microsoft.com/office/drawing/2014/main" id="{86398E63-081B-230C-F4D1-0663AD2E78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4" r="66338" b="19333"/>
          <a:stretch/>
        </p:blipFill>
        <p:spPr bwMode="auto">
          <a:xfrm>
            <a:off x="940247" y="830669"/>
            <a:ext cx="2633305" cy="263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585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76300" y="1219200"/>
            <a:ext cx="7932420" cy="39852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148" y="1523394"/>
            <a:ext cx="5510472" cy="33430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190" t="13789" r="25166" b="13889"/>
          <a:stretch/>
        </p:blipFill>
        <p:spPr>
          <a:xfrm>
            <a:off x="2081613" y="1524689"/>
            <a:ext cx="2172583" cy="19950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02000" y="3967370"/>
            <a:ext cx="34419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eCompressor</a:t>
            </a:r>
            <a:endParaRPr lang="ko-KR" altLang="en-US" sz="32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1766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79028EF-EA9E-CEFC-132B-A3E79AAFC08F}"/>
              </a:ext>
            </a:extLst>
          </p:cNvPr>
          <p:cNvSpPr/>
          <p:nvPr/>
        </p:nvSpPr>
        <p:spPr>
          <a:xfrm>
            <a:off x="701040" y="873650"/>
            <a:ext cx="7924800" cy="4878011"/>
          </a:xfrm>
          <a:prstGeom prst="rect">
            <a:avLst/>
          </a:prstGeom>
          <a:solidFill>
            <a:schemeClr val="bg1">
              <a:lumMod val="8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DBDE9A-2435-A868-16CC-EA5921431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649" y="873650"/>
            <a:ext cx="5510472" cy="48780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6F6696-147B-7989-1615-E600B7E0EC09}"/>
              </a:ext>
            </a:extLst>
          </p:cNvPr>
          <p:cNvSpPr txBox="1"/>
          <p:nvPr/>
        </p:nvSpPr>
        <p:spPr>
          <a:xfrm>
            <a:off x="2106953" y="4836486"/>
            <a:ext cx="50745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MIL</a:t>
            </a:r>
            <a:r>
              <a:rPr lang="ko-KR" altLang="en-US" sz="44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44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1468297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58240" y="1508760"/>
            <a:ext cx="6168094" cy="39852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585" y="1508760"/>
            <a:ext cx="5204405" cy="398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556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142999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-894253" y="1760423"/>
            <a:ext cx="424249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b="1" dirty="0">
                <a:ln w="28575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rPr>
              <a:t>Climate</a:t>
            </a:r>
          </a:p>
          <a:p>
            <a:pPr algn="ctr"/>
            <a:r>
              <a:rPr lang="en-US" altLang="ko-KR" sz="4400" b="1" dirty="0">
                <a:ln w="28575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rPr>
              <a:t> Control</a:t>
            </a:r>
            <a:endParaRPr lang="ko-KR" altLang="en-US" sz="4400" b="1" dirty="0">
              <a:ln w="28575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51366" y="1764233"/>
            <a:ext cx="592316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b="1" dirty="0">
                <a:ln w="28575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rPr>
              <a:t>Air Temperature</a:t>
            </a:r>
          </a:p>
          <a:p>
            <a:pPr algn="ctr"/>
            <a:r>
              <a:rPr lang="en-US" altLang="ko-KR" sz="4400" b="1" dirty="0">
                <a:ln w="28575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rPr>
              <a:t>Control Unit</a:t>
            </a:r>
            <a:endParaRPr lang="ko-KR" altLang="en-US" sz="4400" b="1" dirty="0">
              <a:ln w="28575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54" b="95897" l="1068" r="9822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78695" y="2776328"/>
            <a:ext cx="5002068" cy="3498680"/>
          </a:xfrm>
          <a:prstGeom prst="rect">
            <a:avLst/>
          </a:prstGeom>
          <a:effectLst>
            <a:outerShdw blurRad="254000" dist="457200" dir="4500000" sx="107000" sy="107000" rotWithShape="0">
              <a:prstClr val="black">
                <a:alpha val="15000"/>
              </a:prst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4720" y1="47904" x2="8960" y2="9581"/>
                        <a14:foregroundMark x1="17920" y1="24551" x2="13120" y2="7186"/>
                        <a14:foregroundMark x1="8480" y1="45509" x2="4160" y2="15569"/>
                        <a14:foregroundMark x1="83200" y1="56287" x2="93600" y2="6786"/>
                        <a14:foregroundMark x1="84000" y1="9581" x2="85760" y2="5788"/>
                        <a14:foregroundMark x1="89600" y1="5190" x2="83680" y2="6587"/>
                        <a14:foregroundMark x1="90880" y1="9182" x2="89600" y2="4391"/>
                        <a14:foregroundMark x1="12000" y1="7186" x2="7680" y2="3393"/>
                        <a14:foregroundMark x1="7200" y1="5389" x2="6080" y2="7585"/>
                        <a14:foregroundMark x1="13920" y1="9182" x2="12000" y2="4790"/>
                        <a14:foregroundMark x1="88320" y1="10180" x2="87680" y2="7585"/>
                        <a14:foregroundMark x1="52320" y1="66667" x2="41440" y2="55289"/>
                        <a14:foregroundMark x1="54240" y1="59481" x2="35840" y2="626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0100" y="3130720"/>
            <a:ext cx="3891690" cy="3144288"/>
          </a:xfrm>
          <a:prstGeom prst="rect">
            <a:avLst/>
          </a:prstGeom>
          <a:ln>
            <a:noFill/>
          </a:ln>
          <a:effectLst>
            <a:outerShdw blurRad="533400" dist="482600" dir="342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6030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69AB70A-4C96-4C96-BCEE-6A267FE74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622" y="630746"/>
            <a:ext cx="5250454" cy="292752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419B55B-F037-406B-B685-41DEDF6EEBB1}"/>
              </a:ext>
            </a:extLst>
          </p:cNvPr>
          <p:cNvSpPr/>
          <p:nvPr/>
        </p:nvSpPr>
        <p:spPr>
          <a:xfrm>
            <a:off x="1826623" y="2793912"/>
            <a:ext cx="705395" cy="10711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603CE37-EC46-409D-B7EA-5EE09821D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166" y="3558273"/>
            <a:ext cx="5166905" cy="28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88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onfiguring a Simulink Model for AUTOS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75" y="1170218"/>
            <a:ext cx="9361029" cy="524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AUTOSAR Layered Software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8325" y="457878"/>
            <a:ext cx="5715000" cy="58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91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AUTOSAR Layered Software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8325" y="457878"/>
            <a:ext cx="5715000" cy="58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onfiguring a Simulink Model for AUTOS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240144"/>
            <a:ext cx="9178925" cy="514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352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800100" y="76201"/>
            <a:ext cx="11639550" cy="66960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Picture 6" descr="AUTOSAR Layered Software Architectur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8361" l="667" r="97833">
                        <a14:foregroundMark x1="14667" y1="60656" x2="13167" y2="42623"/>
                        <a14:foregroundMark x1="20833" y1="70492" x2="20000" y2="52459"/>
                        <a14:foregroundMark x1="35500" y1="65574" x2="35333" y2="47541"/>
                        <a14:foregroundMark x1="46833" y1="68852" x2="46333" y2="62295"/>
                        <a14:foregroundMark x1="59333" y1="55738" x2="59333" y2="49180"/>
                        <a14:foregroundMark x1="40167" y1="52459" x2="39833" y2="42623"/>
                        <a14:foregroundMark x1="42167" y1="88525" x2="41667" y2="81967"/>
                        <a14:foregroundMark x1="57167" y1="22951" x2="57000" y2="19672"/>
                        <a14:foregroundMark x1="64833" y1="44262" x2="63000" y2="32787"/>
                        <a14:foregroundMark x1="72500" y1="80328" x2="75333" y2="49180"/>
                        <a14:foregroundMark x1="87500" y1="67213" x2="87333" y2="50820"/>
                        <a14:backgroundMark x1="50833" y1="45902" x2="49000" y2="52459"/>
                        <a14:backgroundMark x1="57000" y1="57377" x2="54000" y2="75410"/>
                        <a14:backgroundMark x1="45500" y1="24590" x2="44000" y2="32787"/>
                        <a14:backgroundMark x1="51500" y1="1639" x2="51833" y2="1639"/>
                        <a14:backgroundMark x1="47667" y1="1639" x2="46500" y2="1639"/>
                        <a14:backgroundMark x1="48833" y1="1639" x2="49167" y2="0"/>
                        <a14:backgroundMark x1="42000" y1="80328" x2="41667" y2="78689"/>
                        <a14:backgroundMark x1="11167" y1="63934" x2="10167" y2="57377"/>
                        <a14:backgroundMark x1="92500" y1="36066" x2="91167" y2="34426"/>
                        <a14:backgroundMark x1="50667" y1="1639" x2="50167" y2="16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2425" y="334053"/>
            <a:ext cx="5720050" cy="58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onfiguring a Simulink Model for AUTOSA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5" y="1040118"/>
            <a:ext cx="9535332" cy="534163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</p:pic>
    </p:spTree>
    <p:extLst>
      <p:ext uri="{BB962C8B-B14F-4D97-AF65-F5344CB8AC3E}">
        <p14:creationId xmlns:p14="http://schemas.microsoft.com/office/powerpoint/2010/main" val="2920804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925533F-2565-48B6-B0A6-396424DEF9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71" b="92203" l="9958" r="92466">
                        <a14:foregroundMark x1="43519" y1="9266" x2="57956" y2="7571"/>
                        <a14:foregroundMark x1="92255" y1="40395" x2="92518" y2="52599"/>
                        <a14:foregroundMark x1="46417" y1="91356" x2="55427" y2="92203"/>
                        <a14:foregroundMark x1="55427" y1="92203" x2="58693" y2="91751"/>
                      </a14:backgroundRemoval>
                    </a14:imgEffect>
                  </a14:imgLayer>
                </a14:imgProps>
              </a:ext>
            </a:extLst>
          </a:blip>
          <a:srcRect l="6086"/>
          <a:stretch/>
        </p:blipFill>
        <p:spPr>
          <a:xfrm>
            <a:off x="1873504" y="195918"/>
            <a:ext cx="6209792" cy="616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89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NC Machine Tool Holder at best price in Bengaluru by Otto Bilz (India)  Private Limited | ID: 23805680988">
            <a:extLst>
              <a:ext uri="{FF2B5EF4-FFF2-40B4-BE49-F238E27FC236}">
                <a16:creationId xmlns:a16="http://schemas.microsoft.com/office/drawing/2014/main" id="{6CBEC869-805D-434F-BE4B-A108233711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69"/>
          <a:stretch/>
        </p:blipFill>
        <p:spPr bwMode="auto">
          <a:xfrm>
            <a:off x="3162299" y="165778"/>
            <a:ext cx="2257425" cy="138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nique Tool Locking System Arm｜Automatic Tool Changer ATC Professional  Manufacturer | GIZIN">
            <a:extLst>
              <a:ext uri="{FF2B5EF4-FFF2-40B4-BE49-F238E27FC236}">
                <a16:creationId xmlns:a16="http://schemas.microsoft.com/office/drawing/2014/main" id="{D07934CB-4458-437E-AF2A-557501F1DC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70" b="27238"/>
          <a:stretch/>
        </p:blipFill>
        <p:spPr bwMode="auto">
          <a:xfrm>
            <a:off x="2609850" y="1464179"/>
            <a:ext cx="336232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FA7EC9-9C8D-456B-84BD-1D88DB1003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575" y="3320728"/>
            <a:ext cx="4194569" cy="314592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9921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65CB8E-4066-420B-BF46-67539DB8C6E0}"/>
              </a:ext>
            </a:extLst>
          </p:cNvPr>
          <p:cNvSpPr txBox="1"/>
          <p:nvPr/>
        </p:nvSpPr>
        <p:spPr>
          <a:xfrm>
            <a:off x="2065868" y="767388"/>
            <a:ext cx="597746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b="1" dirty="0">
                <a:ln w="28575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rPr>
              <a:t>BSW</a:t>
            </a:r>
            <a:endParaRPr lang="ko-KR" altLang="en-US" sz="13800" b="1" dirty="0">
              <a:ln w="28575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280C0D-2D0F-47FD-A619-FEB30ED629A3}"/>
              </a:ext>
            </a:extLst>
          </p:cNvPr>
          <p:cNvSpPr txBox="1"/>
          <p:nvPr/>
        </p:nvSpPr>
        <p:spPr>
          <a:xfrm>
            <a:off x="368225" y="4047067"/>
            <a:ext cx="804348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dirty="0">
                <a:ln w="28575">
                  <a:noFill/>
                </a:ln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Global Variable</a:t>
            </a:r>
            <a:endParaRPr lang="ko-KR" altLang="en-US" sz="8800" dirty="0">
              <a:ln w="28575">
                <a:noFill/>
              </a:ln>
              <a:solidFill>
                <a:schemeClr val="bg1">
                  <a:lumMod val="50000"/>
                </a:schemeClr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BA7CBB-0144-4025-8688-83E470A3B5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190" t="13789" r="25166" b="13889"/>
          <a:stretch/>
        </p:blipFill>
        <p:spPr>
          <a:xfrm>
            <a:off x="368226" y="767387"/>
            <a:ext cx="2161587" cy="204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88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BCDCD3-D4C1-4453-AC2C-CEB7A56C74A1}"/>
              </a:ext>
            </a:extLst>
          </p:cNvPr>
          <p:cNvSpPr/>
          <p:nvPr/>
        </p:nvSpPr>
        <p:spPr>
          <a:xfrm>
            <a:off x="2225539" y="0"/>
            <a:ext cx="5880236" cy="6858000"/>
          </a:xfrm>
          <a:prstGeom prst="rect">
            <a:avLst/>
          </a:prstGeom>
          <a:solidFill>
            <a:schemeClr val="bg1">
              <a:lumMod val="8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65CB8E-4066-420B-BF46-67539DB8C6E0}"/>
              </a:ext>
            </a:extLst>
          </p:cNvPr>
          <p:cNvSpPr txBox="1"/>
          <p:nvPr/>
        </p:nvSpPr>
        <p:spPr>
          <a:xfrm>
            <a:off x="2862974" y="1794459"/>
            <a:ext cx="52428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ADC</a:t>
            </a:r>
            <a:endParaRPr lang="ko-KR" altLang="en-US" sz="60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280C0D-2D0F-47FD-A619-FEB30ED629A3}"/>
              </a:ext>
            </a:extLst>
          </p:cNvPr>
          <p:cNvSpPr txBox="1"/>
          <p:nvPr/>
        </p:nvSpPr>
        <p:spPr>
          <a:xfrm>
            <a:off x="2225539" y="3398018"/>
            <a:ext cx="5880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n w="28575">
                  <a:noFill/>
                </a:ln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L02_ADC_READ</a:t>
            </a:r>
            <a:endParaRPr lang="ko-KR" altLang="en-US" sz="3600" dirty="0">
              <a:ln w="28575">
                <a:noFill/>
              </a:ln>
              <a:solidFill>
                <a:schemeClr val="bg1">
                  <a:lumMod val="50000"/>
                </a:schemeClr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1026" name="Picture 2" descr="ADC12010 12 비트 아날로그-디지털 컨버터(ADC) - TI | Mouser">
            <a:extLst>
              <a:ext uri="{FF2B5EF4-FFF2-40B4-BE49-F238E27FC236}">
                <a16:creationId xmlns:a16="http://schemas.microsoft.com/office/drawing/2014/main" id="{6575785C-005F-474A-BEB0-DF5C13B9D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801" y="1915209"/>
            <a:ext cx="1651829" cy="12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202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BCDCD3-D4C1-4453-AC2C-CEB7A56C74A1}"/>
              </a:ext>
            </a:extLst>
          </p:cNvPr>
          <p:cNvSpPr/>
          <p:nvPr/>
        </p:nvSpPr>
        <p:spPr>
          <a:xfrm>
            <a:off x="7820297" y="859872"/>
            <a:ext cx="2085702" cy="4865614"/>
          </a:xfrm>
          <a:prstGeom prst="rect">
            <a:avLst/>
          </a:prstGeom>
          <a:solidFill>
            <a:schemeClr val="bg1">
              <a:lumMod val="8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65CB8E-4066-420B-BF46-67539DB8C6E0}"/>
              </a:ext>
            </a:extLst>
          </p:cNvPr>
          <p:cNvSpPr txBox="1"/>
          <p:nvPr/>
        </p:nvSpPr>
        <p:spPr>
          <a:xfrm>
            <a:off x="4781006" y="2269881"/>
            <a:ext cx="30392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ADC</a:t>
            </a:r>
            <a:endParaRPr lang="ko-KR" altLang="en-US" sz="60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Arial Black" panose="020B0A040201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EDBCCD-1F47-44DC-A261-845E09912353}"/>
              </a:ext>
            </a:extLst>
          </p:cNvPr>
          <p:cNvSpPr/>
          <p:nvPr/>
        </p:nvSpPr>
        <p:spPr>
          <a:xfrm>
            <a:off x="0" y="859872"/>
            <a:ext cx="2225539" cy="4823669"/>
          </a:xfrm>
          <a:prstGeom prst="rect">
            <a:avLst/>
          </a:prstGeom>
          <a:solidFill>
            <a:schemeClr val="bg1">
              <a:lumMod val="8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  <p:pic>
        <p:nvPicPr>
          <p:cNvPr id="8" name="Picture 2" descr="ADC12010 12 비트 아날로그-디지털 컨버터(ADC) - TI | Mouser">
            <a:extLst>
              <a:ext uri="{FF2B5EF4-FFF2-40B4-BE49-F238E27FC236}">
                <a16:creationId xmlns:a16="http://schemas.microsoft.com/office/drawing/2014/main" id="{E6C4EF52-7B3B-4B39-9017-59D270C25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392" y="1936184"/>
            <a:ext cx="2351608" cy="170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95E498-2970-430A-8C66-0F731C14EE9B}"/>
              </a:ext>
            </a:extLst>
          </p:cNvPr>
          <p:cNvSpPr txBox="1"/>
          <p:nvPr/>
        </p:nvSpPr>
        <p:spPr>
          <a:xfrm>
            <a:off x="2225539" y="3729380"/>
            <a:ext cx="5594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n w="28575">
                  <a:noFill/>
                </a:ln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L02_ADC_READ</a:t>
            </a:r>
            <a:endParaRPr lang="ko-KR" altLang="en-US" sz="3600" dirty="0">
              <a:ln w="28575">
                <a:noFill/>
              </a:ln>
              <a:solidFill>
                <a:schemeClr val="bg1">
                  <a:lumMod val="50000"/>
                </a:schemeClr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3613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BCDCD3-D4C1-4453-AC2C-CEB7A56C74A1}"/>
              </a:ext>
            </a:extLst>
          </p:cNvPr>
          <p:cNvSpPr/>
          <p:nvPr/>
        </p:nvSpPr>
        <p:spPr>
          <a:xfrm>
            <a:off x="7820297" y="859872"/>
            <a:ext cx="2085702" cy="4865614"/>
          </a:xfrm>
          <a:prstGeom prst="rect">
            <a:avLst/>
          </a:prstGeom>
          <a:solidFill>
            <a:schemeClr val="bg1">
              <a:lumMod val="8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65CB8E-4066-420B-BF46-67539DB8C6E0}"/>
              </a:ext>
            </a:extLst>
          </p:cNvPr>
          <p:cNvSpPr txBox="1"/>
          <p:nvPr/>
        </p:nvSpPr>
        <p:spPr>
          <a:xfrm>
            <a:off x="4781006" y="2269881"/>
            <a:ext cx="30392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BSW</a:t>
            </a:r>
            <a:endParaRPr lang="ko-KR" altLang="en-US" sz="60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Arial Black" panose="020B0A040201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EDBCCD-1F47-44DC-A261-845E09912353}"/>
              </a:ext>
            </a:extLst>
          </p:cNvPr>
          <p:cNvSpPr/>
          <p:nvPr/>
        </p:nvSpPr>
        <p:spPr>
          <a:xfrm>
            <a:off x="0" y="859872"/>
            <a:ext cx="2225539" cy="4823669"/>
          </a:xfrm>
          <a:prstGeom prst="rect">
            <a:avLst/>
          </a:prstGeom>
          <a:solidFill>
            <a:schemeClr val="bg1">
              <a:lumMod val="8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  <p:pic>
        <p:nvPicPr>
          <p:cNvPr id="8" name="Picture 2" descr="ADC12010 12 비트 아날로그-디지털 컨버터(ADC) - TI | Mouser">
            <a:extLst>
              <a:ext uri="{FF2B5EF4-FFF2-40B4-BE49-F238E27FC236}">
                <a16:creationId xmlns:a16="http://schemas.microsoft.com/office/drawing/2014/main" id="{E6C4EF52-7B3B-4B39-9017-59D270C25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392" y="1936184"/>
            <a:ext cx="2351608" cy="170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95E498-2970-430A-8C66-0F731C14EE9B}"/>
              </a:ext>
            </a:extLst>
          </p:cNvPr>
          <p:cNvSpPr txBox="1"/>
          <p:nvPr/>
        </p:nvSpPr>
        <p:spPr>
          <a:xfrm>
            <a:off x="2225539" y="3729380"/>
            <a:ext cx="5594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n w="28575">
                  <a:noFill/>
                </a:ln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B01_OSnScheduler</a:t>
            </a:r>
            <a:endParaRPr lang="ko-KR" altLang="en-US" sz="3600" dirty="0">
              <a:ln w="28575">
                <a:noFill/>
              </a:ln>
              <a:solidFill>
                <a:schemeClr val="bg1">
                  <a:lumMod val="50000"/>
                </a:schemeClr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114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BCDCD3-D4C1-4453-AC2C-CEB7A56C74A1}"/>
              </a:ext>
            </a:extLst>
          </p:cNvPr>
          <p:cNvSpPr/>
          <p:nvPr/>
        </p:nvSpPr>
        <p:spPr>
          <a:xfrm>
            <a:off x="7820297" y="859872"/>
            <a:ext cx="2085702" cy="4865614"/>
          </a:xfrm>
          <a:prstGeom prst="rect">
            <a:avLst/>
          </a:prstGeom>
          <a:solidFill>
            <a:schemeClr val="bg1">
              <a:lumMod val="8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65CB8E-4066-420B-BF46-67539DB8C6E0}"/>
              </a:ext>
            </a:extLst>
          </p:cNvPr>
          <p:cNvSpPr txBox="1"/>
          <p:nvPr/>
        </p:nvSpPr>
        <p:spPr>
          <a:xfrm>
            <a:off x="4781006" y="2374387"/>
            <a:ext cx="30392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CAN</a:t>
            </a:r>
            <a:endParaRPr lang="ko-KR" altLang="en-US" sz="60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Arial Black" panose="020B0A040201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EDBCCD-1F47-44DC-A261-845E09912353}"/>
              </a:ext>
            </a:extLst>
          </p:cNvPr>
          <p:cNvSpPr/>
          <p:nvPr/>
        </p:nvSpPr>
        <p:spPr>
          <a:xfrm>
            <a:off x="0" y="859872"/>
            <a:ext cx="2225539" cy="4823669"/>
          </a:xfrm>
          <a:prstGeom prst="rect">
            <a:avLst/>
          </a:prstGeom>
          <a:solidFill>
            <a:schemeClr val="bg1">
              <a:lumMod val="8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95E498-2970-430A-8C66-0F731C14EE9B}"/>
              </a:ext>
            </a:extLst>
          </p:cNvPr>
          <p:cNvSpPr txBox="1"/>
          <p:nvPr/>
        </p:nvSpPr>
        <p:spPr>
          <a:xfrm>
            <a:off x="2225539" y="3833886"/>
            <a:ext cx="5594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n w="28575">
                  <a:noFill/>
                </a:ln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D01_DRV_CAN</a:t>
            </a:r>
            <a:endParaRPr lang="ko-KR" altLang="en-US" sz="3600" dirty="0">
              <a:ln w="28575">
                <a:noFill/>
              </a:ln>
              <a:solidFill>
                <a:schemeClr val="bg1">
                  <a:lumMod val="50000"/>
                </a:schemeClr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1026" name="Picture 2" descr="VN1630A CAN/LIN 2CH Network Interface]">
            <a:extLst>
              <a:ext uri="{FF2B5EF4-FFF2-40B4-BE49-F238E27FC236}">
                <a16:creationId xmlns:a16="http://schemas.microsoft.com/office/drawing/2014/main" id="{3C443DD1-A626-4E80-B99D-5E98172F3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169" y="1679576"/>
            <a:ext cx="2765727" cy="2084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984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65CB8E-4066-420B-BF46-67539DB8C6E0}"/>
              </a:ext>
            </a:extLst>
          </p:cNvPr>
          <p:cNvSpPr txBox="1"/>
          <p:nvPr/>
        </p:nvSpPr>
        <p:spPr>
          <a:xfrm>
            <a:off x="4781006" y="2307627"/>
            <a:ext cx="30392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PWM</a:t>
            </a:r>
            <a:endParaRPr lang="ko-KR" altLang="en-US" sz="60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280C0D-2D0F-47FD-A619-FEB30ED629A3}"/>
              </a:ext>
            </a:extLst>
          </p:cNvPr>
          <p:cNvSpPr txBox="1"/>
          <p:nvPr/>
        </p:nvSpPr>
        <p:spPr>
          <a:xfrm>
            <a:off x="2225539" y="3911186"/>
            <a:ext cx="5594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err="1">
                <a:ln w="28575">
                  <a:noFill/>
                </a:ln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ePWM</a:t>
            </a:r>
            <a:endParaRPr lang="ko-KR" altLang="en-US" sz="3600" dirty="0">
              <a:ln w="28575">
                <a:noFill/>
              </a:ln>
              <a:solidFill>
                <a:schemeClr val="bg1">
                  <a:lumMod val="50000"/>
                </a:schemeClr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1026" name="Picture 2" descr="PWM 이해하기 - 2부">
            <a:extLst>
              <a:ext uri="{FF2B5EF4-FFF2-40B4-BE49-F238E27FC236}">
                <a16:creationId xmlns:a16="http://schemas.microsoft.com/office/drawing/2014/main" id="{CB2BEF07-B95E-48D8-B68F-7EF3FAB03D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6"/>
          <a:stretch/>
        </p:blipFill>
        <p:spPr bwMode="auto">
          <a:xfrm>
            <a:off x="2359313" y="1483773"/>
            <a:ext cx="2727966" cy="22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ADBF059-D2A2-4168-9753-5199EA77ABE3}"/>
              </a:ext>
            </a:extLst>
          </p:cNvPr>
          <p:cNvSpPr/>
          <p:nvPr/>
        </p:nvSpPr>
        <p:spPr>
          <a:xfrm>
            <a:off x="7820297" y="859872"/>
            <a:ext cx="2085702" cy="4865614"/>
          </a:xfrm>
          <a:prstGeom prst="rect">
            <a:avLst/>
          </a:prstGeom>
          <a:solidFill>
            <a:schemeClr val="bg1">
              <a:lumMod val="8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A4621D-B92E-47A9-8DBE-B5590E9E2EE2}"/>
              </a:ext>
            </a:extLst>
          </p:cNvPr>
          <p:cNvSpPr/>
          <p:nvPr/>
        </p:nvSpPr>
        <p:spPr>
          <a:xfrm>
            <a:off x="0" y="859872"/>
            <a:ext cx="2225539" cy="4823669"/>
          </a:xfrm>
          <a:prstGeom prst="rect">
            <a:avLst/>
          </a:prstGeom>
          <a:solidFill>
            <a:schemeClr val="bg1">
              <a:lumMod val="8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58710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1713</TotalTime>
  <Words>66</Words>
  <Application>Microsoft Office PowerPoint</Application>
  <PresentationFormat>A4 용지(210x297mm)</PresentationFormat>
  <Paragraphs>36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맑은 고딕</vt:lpstr>
      <vt:lpstr>현대하모니 M</vt:lpstr>
      <vt:lpstr>휴먼둥근헤드라인</vt:lpstr>
      <vt:lpstr>Arial</vt:lpstr>
      <vt:lpstr>Arial Black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admin</cp:lastModifiedBy>
  <cp:revision>323</cp:revision>
  <dcterms:created xsi:type="dcterms:W3CDTF">2021-04-16T22:28:45Z</dcterms:created>
  <dcterms:modified xsi:type="dcterms:W3CDTF">2025-04-16T13:14:57Z</dcterms:modified>
</cp:coreProperties>
</file>